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62" r:id="rId6"/>
    <p:sldId id="263" r:id="rId7"/>
    <p:sldId id="265" r:id="rId8"/>
    <p:sldId id="257" r:id="rId9"/>
    <p:sldId id="266" r:id="rId10"/>
    <p:sldId id="267" r:id="rId11"/>
    <p:sldId id="268" r:id="rId12"/>
    <p:sldId id="269" r:id="rId13"/>
    <p:sldId id="258" r:id="rId14"/>
    <p:sldId id="275" r:id="rId15"/>
    <p:sldId id="259" r:id="rId16"/>
    <p:sldId id="276" r:id="rId17"/>
    <p:sldId id="260" r:id="rId18"/>
    <p:sldId id="271" r:id="rId19"/>
    <p:sldId id="274" r:id="rId20"/>
    <p:sldId id="261" r:id="rId21"/>
    <p:sldId id="278" r:id="rId22"/>
    <p:sldId id="272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B3C73-A62E-41BE-AD79-29C1ECCD1061}" v="550" dt="2021-12-05T23:54:16.281"/>
    <p1510:client id="{5A1F3C2D-E11F-4ADE-82B1-DA3BBFE1A09A}" v="37" dt="2021-12-06T00:10:44.755"/>
    <p1510:client id="{5FA6DEA9-6546-4228-9B02-40B2FF9C707C}" v="396" dt="2021-12-05T23:56:22.496"/>
    <p1510:client id="{8E8DA3F4-C737-03B3-CEAC-2F6901C17A2D}" v="54" dt="2021-12-05T23:43:30.879"/>
    <p1510:client id="{A64D66AA-E580-44D3-83CA-EB5CE17D8774}" v="20" dt="2021-12-05T20:37:33.6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ez, Christopher" userId="S::ckp5228@psu.edu::a913da35-4abe-41cd-90d7-39df2395b893" providerId="AD" clId="Web-{5A1F3C2D-E11F-4ADE-82B1-DA3BBFE1A09A}"/>
    <pc:docChg chg="modSld">
      <pc:chgData name="Paez, Christopher" userId="S::ckp5228@psu.edu::a913da35-4abe-41cd-90d7-39df2395b893" providerId="AD" clId="Web-{5A1F3C2D-E11F-4ADE-82B1-DA3BBFE1A09A}" dt="2021-12-06T00:10:44.755" v="32" actId="14100"/>
      <pc:docMkLst>
        <pc:docMk/>
      </pc:docMkLst>
      <pc:sldChg chg="addSp delSp modSp">
        <pc:chgData name="Paez, Christopher" userId="S::ckp5228@psu.edu::a913da35-4abe-41cd-90d7-39df2395b893" providerId="AD" clId="Web-{5A1F3C2D-E11F-4ADE-82B1-DA3BBFE1A09A}" dt="2021-12-06T00:10:44.755" v="32" actId="14100"/>
        <pc:sldMkLst>
          <pc:docMk/>
          <pc:sldMk cId="735720588" sldId="259"/>
        </pc:sldMkLst>
        <pc:spChg chg="mod">
          <ac:chgData name="Paez, Christopher" userId="S::ckp5228@psu.edu::a913da35-4abe-41cd-90d7-39df2395b893" providerId="AD" clId="Web-{5A1F3C2D-E11F-4ADE-82B1-DA3BBFE1A09A}" dt="2021-12-06T00:10:44.755" v="32" actId="14100"/>
          <ac:spMkLst>
            <pc:docMk/>
            <pc:sldMk cId="735720588" sldId="259"/>
            <ac:spMk id="3" creationId="{063533EF-9ADE-4955-8979-950956CB0D3E}"/>
          </ac:spMkLst>
        </pc:spChg>
        <pc:spChg chg="add del mod">
          <ac:chgData name="Paez, Christopher" userId="S::ckp5228@psu.edu::a913da35-4abe-41cd-90d7-39df2395b893" providerId="AD" clId="Web-{5A1F3C2D-E11F-4ADE-82B1-DA3BBFE1A09A}" dt="2021-12-06T00:08:32.970" v="10"/>
          <ac:spMkLst>
            <pc:docMk/>
            <pc:sldMk cId="735720588" sldId="259"/>
            <ac:spMk id="4" creationId="{546BCB9D-2828-4414-93EE-D55A91B02031}"/>
          </ac:spMkLst>
        </pc:spChg>
        <pc:picChg chg="add mod">
          <ac:chgData name="Paez, Christopher" userId="S::ckp5228@psu.edu::a913da35-4abe-41cd-90d7-39df2395b893" providerId="AD" clId="Web-{5A1F3C2D-E11F-4ADE-82B1-DA3BBFE1A09A}" dt="2021-12-06T00:10:07.973" v="30" actId="1076"/>
          <ac:picMkLst>
            <pc:docMk/>
            <pc:sldMk cId="735720588" sldId="259"/>
            <ac:picMk id="6" creationId="{D8325D68-8D5F-4D21-ACA2-3F20FABD86DB}"/>
          </ac:picMkLst>
        </pc:picChg>
      </pc:sldChg>
      <pc:sldChg chg="modSp">
        <pc:chgData name="Paez, Christopher" userId="S::ckp5228@psu.edu::a913da35-4abe-41cd-90d7-39df2395b893" providerId="AD" clId="Web-{5A1F3C2D-E11F-4ADE-82B1-DA3BBFE1A09A}" dt="2021-12-06T00:10:19.254" v="31" actId="14100"/>
        <pc:sldMkLst>
          <pc:docMk/>
          <pc:sldMk cId="2048982812" sldId="260"/>
        </pc:sldMkLst>
        <pc:spChg chg="mod">
          <ac:chgData name="Paez, Christopher" userId="S::ckp5228@psu.edu::a913da35-4abe-41cd-90d7-39df2395b893" providerId="AD" clId="Web-{5A1F3C2D-E11F-4ADE-82B1-DA3BBFE1A09A}" dt="2021-12-06T00:09:04.268" v="18" actId="20577"/>
          <ac:spMkLst>
            <pc:docMk/>
            <pc:sldMk cId="2048982812" sldId="260"/>
            <ac:spMk id="3" creationId="{2DB71B2B-C86B-480D-A173-55DF21F634C6}"/>
          </ac:spMkLst>
        </pc:spChg>
        <pc:picChg chg="mod">
          <ac:chgData name="Paez, Christopher" userId="S::ckp5228@psu.edu::a913da35-4abe-41cd-90d7-39df2395b893" providerId="AD" clId="Web-{5A1F3C2D-E11F-4ADE-82B1-DA3BBFE1A09A}" dt="2021-12-06T00:10:19.254" v="31" actId="14100"/>
          <ac:picMkLst>
            <pc:docMk/>
            <pc:sldMk cId="2048982812" sldId="260"/>
            <ac:picMk id="6148" creationId="{1BAABDB1-A6F1-4C7D-AED5-4C6755846FC0}"/>
          </ac:picMkLst>
        </pc:picChg>
      </pc:sldChg>
      <pc:sldChg chg="delSp modSp">
        <pc:chgData name="Paez, Christopher" userId="S::ckp5228@psu.edu::a913da35-4abe-41cd-90d7-39df2395b893" providerId="AD" clId="Web-{5A1F3C2D-E11F-4ADE-82B1-DA3BBFE1A09A}" dt="2021-12-06T00:09:39.363" v="26" actId="14100"/>
        <pc:sldMkLst>
          <pc:docMk/>
          <pc:sldMk cId="568454518" sldId="276"/>
        </pc:sldMkLst>
        <pc:spChg chg="mod">
          <ac:chgData name="Paez, Christopher" userId="S::ckp5228@psu.edu::a913da35-4abe-41cd-90d7-39df2395b893" providerId="AD" clId="Web-{5A1F3C2D-E11F-4ADE-82B1-DA3BBFE1A09A}" dt="2021-12-06T00:09:39.363" v="26" actId="14100"/>
          <ac:spMkLst>
            <pc:docMk/>
            <pc:sldMk cId="568454518" sldId="276"/>
            <ac:spMk id="3" creationId="{5781E1CF-F82E-47D0-9479-331BC45C0276}"/>
          </ac:spMkLst>
        </pc:spChg>
        <pc:picChg chg="del">
          <ac:chgData name="Paez, Christopher" userId="S::ckp5228@psu.edu::a913da35-4abe-41cd-90d7-39df2395b893" providerId="AD" clId="Web-{5A1F3C2D-E11F-4ADE-82B1-DA3BBFE1A09A}" dt="2021-12-06T00:08:43.377" v="12"/>
          <ac:picMkLst>
            <pc:docMk/>
            <pc:sldMk cId="568454518" sldId="276"/>
            <ac:picMk id="5" creationId="{E2D2BA5D-A8C0-424B-AA43-088DD7093FC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5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8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605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27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9926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9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25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0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4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5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0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2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7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0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mstudycircle.com/stakeholder-register-project-management/" TargetMode="External"/><Relationship Id="rId2" Type="http://schemas.openxmlformats.org/officeDocument/2006/relationships/hyperlink" Target="https://www.workfront.com/project-management/life-cycl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managementacademy.net/articles/five-traditional-process-groups/#1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rkfront.com/project-management/career/project-manag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407" y="1628157"/>
            <a:ext cx="9089652" cy="1646302"/>
          </a:xfrm>
        </p:spPr>
        <p:txBody>
          <a:bodyPr/>
          <a:lstStyle/>
          <a:p>
            <a:pPr algn="ctr"/>
            <a:r>
              <a:rPr lang="en-US"/>
              <a:t>Five Project Management Process Groups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1" y="4050833"/>
            <a:ext cx="9073358" cy="1096899"/>
          </a:xfrm>
        </p:spPr>
        <p:txBody>
          <a:bodyPr>
            <a:normAutofit/>
          </a:bodyPr>
          <a:lstStyle/>
          <a:p>
            <a:r>
              <a:rPr lang="en-US" sz="2800"/>
              <a:t>Christopher Paez, Chang Woo Shin,</a:t>
            </a:r>
            <a:r>
              <a:rPr lang="en-US" sz="2800">
                <a:ea typeface="+mn-lt"/>
                <a:cs typeface="+mn-lt"/>
              </a:rPr>
              <a:t> Israa Jeddeeni</a:t>
            </a:r>
            <a:r>
              <a:rPr lang="en-US" sz="2800"/>
              <a:t> 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193F-7A6A-4D36-B2D5-A2C42834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763" y="197983"/>
            <a:ext cx="1956383" cy="923925"/>
          </a:xfrm>
        </p:spPr>
        <p:txBody>
          <a:bodyPr/>
          <a:lstStyle/>
          <a:p>
            <a:r>
              <a:rPr lang="en-US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34838-DEC0-4F0B-955D-69DAE3D4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8277"/>
            <a:ext cx="5418666" cy="5230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Establishing the project's overall scope is an important part of the planning process.</a:t>
            </a:r>
          </a:p>
          <a:p>
            <a:r>
              <a:rPr lang="en-US" sz="2200">
                <a:ea typeface="+mn-lt"/>
                <a:cs typeface="+mn-lt"/>
              </a:rPr>
              <a:t>While it may appear that scope (together with risks, milestones, summary, and budget) was specified at a high level in Initiating, it was not.</a:t>
            </a:r>
          </a:p>
          <a:p>
            <a:endParaRPr lang="en-US"/>
          </a:p>
        </p:txBody>
      </p:sp>
      <p:pic>
        <p:nvPicPr>
          <p:cNvPr id="1026" name="Picture 2" descr="Isometric planning schedule. by Oleksii Kolosov on Dribbble">
            <a:extLst>
              <a:ext uri="{FF2B5EF4-FFF2-40B4-BE49-F238E27FC236}">
                <a16:creationId xmlns:a16="http://schemas.microsoft.com/office/drawing/2014/main" id="{86FF951E-7C4F-4006-AB4A-2C95ACD01A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75" y="1398768"/>
            <a:ext cx="3251061" cy="243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71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0CB1-F3E5-4572-AA33-2C122F67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048" y="273957"/>
            <a:ext cx="3398740" cy="722086"/>
          </a:xfrm>
        </p:spPr>
        <p:txBody>
          <a:bodyPr/>
          <a:lstStyle/>
          <a:p>
            <a:r>
              <a:rPr lang="en-US"/>
              <a:t>Planning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A8A8-9F1E-419C-8730-02213EA7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54" y="1625375"/>
            <a:ext cx="4968097" cy="47788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The planning phase process group is where you build the project infrastructure that will enable you to achieve your goal within your predetermined time and budget constraints.</a:t>
            </a:r>
            <a:endParaRPr lang="en-US" sz="2000">
              <a:ea typeface="+mn-lt"/>
              <a:cs typeface="+mn-lt"/>
            </a:endParaRPr>
          </a:p>
          <a:p>
            <a:r>
              <a:rPr lang="en-US" sz="2000"/>
              <a:t>The planning stage includes; starting with a project management plan, project scope, work breakdown structure and more—and wrapping up with qualitative and quantitative risk analyses and risk responses.</a:t>
            </a:r>
          </a:p>
        </p:txBody>
      </p:sp>
      <p:pic>
        <p:nvPicPr>
          <p:cNvPr id="4" name="Picture 3" descr="How to Write a Strategic Plan | troblinreich.com | Instructional design,  Powerpoint animation, Elearning">
            <a:extLst>
              <a:ext uri="{FF2B5EF4-FFF2-40B4-BE49-F238E27FC236}">
                <a16:creationId xmlns:a16="http://schemas.microsoft.com/office/drawing/2014/main" id="{B1026901-CD14-4F3A-9B11-9C5A72C445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295" y="1574701"/>
            <a:ext cx="3226171" cy="25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0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8F10-A282-4649-A630-88C19720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77" y="342186"/>
            <a:ext cx="2515045" cy="802105"/>
          </a:xfrm>
        </p:spPr>
        <p:txBody>
          <a:bodyPr/>
          <a:lstStyle/>
          <a:p>
            <a:r>
              <a:rPr lang="en-US"/>
              <a:t>Executing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33EF-9ADE-4955-8979-950956CB0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78" y="1812104"/>
            <a:ext cx="5601485" cy="4254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This is the process where the work will get done and takes the most resources to perform the process. </a:t>
            </a:r>
          </a:p>
          <a:p>
            <a:r>
              <a:rPr lang="en-US" sz="2400" dirty="0">
                <a:ea typeface="+mn-lt"/>
                <a:cs typeface="+mn-lt"/>
              </a:rPr>
              <a:t>It is in this area of Executing that most of the budget will be spent and the deliverables of the project will be produced.</a:t>
            </a:r>
            <a:endParaRPr lang="en-US" sz="2400" dirty="0"/>
          </a:p>
          <a:p>
            <a:endParaRPr lang="en-US" sz="2400" dirty="0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6" name="Picture 2" descr="CSEC Information Technology by Dr Ricardo Neil – Private Classes - LMS  Portal">
            <a:extLst>
              <a:ext uri="{FF2B5EF4-FFF2-40B4-BE49-F238E27FC236}">
                <a16:creationId xmlns:a16="http://schemas.microsoft.com/office/drawing/2014/main" id="{D8325D68-8D5F-4D21-ACA2-3F20FABD86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07" y="1721197"/>
            <a:ext cx="3144705" cy="30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720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906B-CAB4-4026-A80C-77E0A9FE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57" y="293298"/>
            <a:ext cx="4369725" cy="716951"/>
          </a:xfrm>
        </p:spPr>
        <p:txBody>
          <a:bodyPr/>
          <a:lstStyle/>
          <a:p>
            <a:r>
              <a:rPr lang="en-US"/>
              <a:t>Executing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1E1CF-F82E-47D0-9479-331BC45C0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28" y="1714890"/>
            <a:ext cx="7719650" cy="39957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The Project Manager leads the team.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The team might encounter hardships and challenges along the way of the executing phase, and Project Manager will handle these situations.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The Project Manager will coordinate the resources the team members need in order to complete deliverables. 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the PM is not only managing communications but also managing the stakeholder engagement, ensuring project and product quality and - if procurement is involved - supporting the effort to contract with a vendor.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8454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AD64-670B-4CC2-BA16-A2308C28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608" y="192505"/>
            <a:ext cx="3782371" cy="753979"/>
          </a:xfrm>
        </p:spPr>
        <p:txBody>
          <a:bodyPr/>
          <a:lstStyle/>
          <a:p>
            <a:r>
              <a:rPr lang="en-US"/>
              <a:t>Executing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71B2B-C86B-480D-A173-55DF21F63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21" y="1331495"/>
            <a:ext cx="9095874" cy="33046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Project execution could go on for days, weeks, months or years depending on its duration.</a:t>
            </a:r>
          </a:p>
          <a:p>
            <a:r>
              <a:rPr lang="en-US" sz="2400" dirty="0"/>
              <a:t>That is why developing a team is important for a successful execution phase </a:t>
            </a:r>
            <a:endParaRPr lang="en-US" dirty="0"/>
          </a:p>
          <a:p>
            <a:pPr lvl="1"/>
            <a:r>
              <a:rPr lang="en-US" sz="2000" dirty="0"/>
              <a:t>As the team execute the project efficiently, it will motivate the team and lead to a successful executing phase. </a:t>
            </a:r>
          </a:p>
          <a:p>
            <a:r>
              <a:rPr lang="en-US" sz="2400" dirty="0"/>
              <a:t>Most of the resources will be used during the stage and applied in this executing phase including time. </a:t>
            </a:r>
          </a:p>
        </p:txBody>
      </p:sp>
      <p:pic>
        <p:nvPicPr>
          <p:cNvPr id="6148" name="Picture 4" descr="At PamTen, it&amp;#39;s all about teamwork. “Teamwork is the ability to work  together toward a common v… | Powerpoint animation, Fun projects for kids,  Happy new year gif">
            <a:extLst>
              <a:ext uri="{FF2B5EF4-FFF2-40B4-BE49-F238E27FC236}">
                <a16:creationId xmlns:a16="http://schemas.microsoft.com/office/drawing/2014/main" id="{1BAABDB1-A6F1-4C7D-AED5-4C6755846F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63" y="4625993"/>
            <a:ext cx="4043670" cy="203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98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AD64-670B-4CC2-BA16-A2308C28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30" y="816638"/>
            <a:ext cx="5290329" cy="753979"/>
          </a:xfrm>
        </p:spPr>
        <p:txBody>
          <a:bodyPr/>
          <a:lstStyle/>
          <a:p>
            <a:r>
              <a:rPr lang="en-US"/>
              <a:t>Monitoring/ Controlling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71B2B-C86B-480D-A173-55DF21F63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/>
              <a:t>The main goal of the project is to monitor all the progresses and control the team to perform better. </a:t>
            </a:r>
          </a:p>
          <a:p>
            <a:r>
              <a:rPr lang="en-US" sz="2400"/>
              <a:t>The project manager will assess the overall performance and duration of the project. </a:t>
            </a:r>
          </a:p>
          <a:p>
            <a:pPr lvl="1"/>
            <a:r>
              <a:rPr lang="en-US" sz="2400">
                <a:ea typeface="+mn-lt"/>
                <a:cs typeface="+mn-lt"/>
              </a:rPr>
              <a:t>Project Manager will make any necessary minor changes to keep the project on track. </a:t>
            </a:r>
          </a:p>
          <a:p>
            <a:pPr lvl="1"/>
            <a:r>
              <a:rPr lang="en-US" sz="2400">
                <a:ea typeface="+mn-lt"/>
                <a:cs typeface="+mn-lt"/>
              </a:rPr>
              <a:t>Not any major changes will be made, if so, it will be reported back to project stakeholders and project control board.  </a:t>
            </a:r>
          </a:p>
          <a:p>
            <a:pPr lvl="1"/>
            <a:r>
              <a:rPr lang="en-US" sz="2400">
                <a:ea typeface="+mn-lt"/>
                <a:cs typeface="+mn-lt"/>
              </a:rPr>
              <a:t>Goes hands on hands with execution phase.  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976A-79C5-428E-8FF3-174E5825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639" y="383501"/>
            <a:ext cx="6381192" cy="866274"/>
          </a:xfrm>
        </p:spPr>
        <p:txBody>
          <a:bodyPr/>
          <a:lstStyle/>
          <a:p>
            <a:r>
              <a:rPr lang="en-US"/>
              <a:t>Monitoring/ Controlling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C0B60-1380-4C79-8E98-CDC17F0E4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17" y="1488613"/>
            <a:ext cx="9766077" cy="3709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Timeline can be modified in this phase as well; it can be extended to bring better result for the project, or it can be shortened when the project output is very successful.  </a:t>
            </a:r>
          </a:p>
          <a:p>
            <a:pPr lvl="1"/>
            <a:r>
              <a:rPr lang="en-US" sz="2400"/>
              <a:t>The team must constantly monitor themselves with new timeline, if any changes were made. </a:t>
            </a:r>
          </a:p>
          <a:p>
            <a:endParaRPr lang="en-US"/>
          </a:p>
        </p:txBody>
      </p:sp>
      <p:pic>
        <p:nvPicPr>
          <p:cNvPr id="8198" name="Picture 6" descr="time template – calendar gif | Process Street | Checklist, Workflow and SOP  Software">
            <a:extLst>
              <a:ext uri="{FF2B5EF4-FFF2-40B4-BE49-F238E27FC236}">
                <a16:creationId xmlns:a16="http://schemas.microsoft.com/office/drawing/2014/main" id="{6344B23A-7D88-435D-8938-565EE45F00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66" y="4398950"/>
            <a:ext cx="4016766" cy="20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74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E634-E57E-4C42-885A-7658A80D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98" y="304800"/>
            <a:ext cx="1889403" cy="786063"/>
          </a:xfrm>
        </p:spPr>
        <p:txBody>
          <a:bodyPr/>
          <a:lstStyle/>
          <a:p>
            <a:r>
              <a:rPr lang="en-US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91104-4F34-497A-ADC4-284E53A01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06" y="1353011"/>
            <a:ext cx="9814204" cy="3261641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sz="4000"/>
              <a:t>The team will be closing the project and be ready to be finalize. </a:t>
            </a:r>
          </a:p>
          <a:p>
            <a:r>
              <a:rPr lang="en-US" sz="4000">
                <a:ea typeface="+mn-lt"/>
                <a:cs typeface="+mn-lt"/>
              </a:rPr>
              <a:t>This phase will be the key phase to determine the success rate of the project outcome. </a:t>
            </a:r>
          </a:p>
          <a:p>
            <a:pPr lvl="1"/>
            <a:r>
              <a:rPr lang="en-US" sz="4000">
                <a:ea typeface="+mn-lt"/>
                <a:cs typeface="+mn-lt"/>
              </a:rPr>
              <a:t>Success rate can be determined by customer review or survey. Analyzed by all the stakeholders.</a:t>
            </a:r>
          </a:p>
          <a:p>
            <a:pPr lvl="1"/>
            <a:r>
              <a:rPr lang="en-US" sz="4000">
                <a:ea typeface="+mn-lt"/>
                <a:cs typeface="+mn-lt"/>
              </a:rPr>
              <a:t>This phase is not where the team will make any changes, it should have been completed through execution phase. </a:t>
            </a:r>
          </a:p>
          <a:p>
            <a:endParaRPr lang="en-US" sz="4000"/>
          </a:p>
          <a:p>
            <a:endParaRPr lang="en-US"/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9218" name="Picture 2" descr="Closing GIFs - Get the best GIF on GIPHY">
            <a:extLst>
              <a:ext uri="{FF2B5EF4-FFF2-40B4-BE49-F238E27FC236}">
                <a16:creationId xmlns:a16="http://schemas.microsoft.com/office/drawing/2014/main" id="{019408AD-9C78-4A27-8626-4222C5752F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9" y="4598610"/>
            <a:ext cx="3890211" cy="17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97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E634-E57E-4C42-885A-7658A80D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98" y="304800"/>
            <a:ext cx="1889403" cy="786063"/>
          </a:xfrm>
        </p:spPr>
        <p:txBody>
          <a:bodyPr/>
          <a:lstStyle/>
          <a:p>
            <a:r>
              <a:rPr lang="en-US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91104-4F34-497A-ADC4-284E53A01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06" y="1353011"/>
            <a:ext cx="9814204" cy="3261641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endParaRPr lang="en-US" sz="4000">
              <a:ea typeface="+mn-lt"/>
              <a:cs typeface="+mn-lt"/>
            </a:endParaRPr>
          </a:p>
          <a:p>
            <a:r>
              <a:rPr lang="en-US" sz="4000">
                <a:ea typeface="+mn-lt"/>
                <a:cs typeface="+mn-lt"/>
              </a:rPr>
              <a:t>The team will provide positive and negative feedback toward the project. </a:t>
            </a:r>
          </a:p>
          <a:p>
            <a:pPr lvl="1"/>
            <a:r>
              <a:rPr lang="en-US" sz="4000">
                <a:ea typeface="+mn-lt"/>
                <a:cs typeface="+mn-lt"/>
              </a:rPr>
              <a:t>These feedbacks will perform as the new guideline for the next or upcoming project. </a:t>
            </a:r>
          </a:p>
          <a:p>
            <a:pPr lvl="1"/>
            <a:r>
              <a:rPr lang="en-US" sz="4000">
                <a:ea typeface="+mn-lt"/>
                <a:cs typeface="+mn-lt"/>
              </a:rPr>
              <a:t>All the past phases will be valuable lesson for all the team members. </a:t>
            </a:r>
            <a:endParaRPr lang="en-US" sz="4000"/>
          </a:p>
          <a:p>
            <a:r>
              <a:rPr lang="en-US" sz="4000">
                <a:ea typeface="+mn-lt"/>
                <a:cs typeface="+mn-lt"/>
              </a:rPr>
              <a:t>The project manager will officially sign and close the project, releasing the team. </a:t>
            </a:r>
            <a:endParaRPr lang="en-US" sz="4000"/>
          </a:p>
          <a:p>
            <a:endParaRPr lang="en-US"/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74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48C4-A841-4BD9-A69B-8ACB951A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Five Project Management Process Groups, Conclusion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C4880-5934-4B56-AE52-610D78A95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These were the </a:t>
            </a:r>
            <a:r>
              <a:rPr lang="en-US">
                <a:ea typeface="+mn-lt"/>
                <a:cs typeface="+mn-lt"/>
              </a:rPr>
              <a:t>Five Project Management Process Groups. </a:t>
            </a:r>
          </a:p>
          <a:p>
            <a:r>
              <a:rPr lang="en-US"/>
              <a:t>These five process groups will perform as the main guideline to lead the team toward successful project.</a:t>
            </a:r>
          </a:p>
          <a:p>
            <a:r>
              <a:rPr lang="en-US"/>
              <a:t>Our group also followed this guideline to complete the group project. 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0242" name="Picture 2" descr="Wrap It Up GIFs - Get the best GIF on GIPHY">
            <a:extLst>
              <a:ext uri="{FF2B5EF4-FFF2-40B4-BE49-F238E27FC236}">
                <a16:creationId xmlns:a16="http://schemas.microsoft.com/office/drawing/2014/main" id="{E5ADE1DB-5263-4959-82B9-10937DF80C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873" y="3924512"/>
            <a:ext cx="3787943" cy="270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0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36C8-2909-47F7-8CA1-7F6B99B0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Project Life Cycle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3B2A8-2D2D-4051-A0DD-E99791D75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Complex projects that are far-reaching in scope, resource-heavy, and are high in strategic importance will require higher levels of project management knowledge. Having a basic understanding of the project life cycle and the 5 phases of project management will help project managers achieve consistent and repeatable project success. </a:t>
            </a:r>
            <a:endParaRPr lang="en-US"/>
          </a:p>
          <a:p>
            <a:endParaRPr lang="en-US"/>
          </a:p>
        </p:txBody>
      </p:sp>
      <p:pic>
        <p:nvPicPr>
          <p:cNvPr id="7170" name="Picture 2" descr="Cycle Sticker By Upparel">
            <a:extLst>
              <a:ext uri="{FF2B5EF4-FFF2-40B4-BE49-F238E27FC236}">
                <a16:creationId xmlns:a16="http://schemas.microsoft.com/office/drawing/2014/main" id="{2DF2F327-1137-46EE-85FD-ABD7D27BA2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70" y="3642894"/>
            <a:ext cx="2605506" cy="26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689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4B63-CF06-498D-B3BA-7751A468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408D6-5584-4B71-BE9D-500BE220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70" y="2117457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Adobe Experience Cloud. (2021). </a:t>
            </a:r>
            <a:r>
              <a:rPr lang="en-US" i="1" dirty="0">
                <a:ea typeface="+mn-lt"/>
                <a:cs typeface="+mn-lt"/>
              </a:rPr>
              <a:t>Project Life cycle</a:t>
            </a:r>
            <a:r>
              <a:rPr lang="en-US" dirty="0">
                <a:ea typeface="+mn-lt"/>
                <a:cs typeface="+mn-lt"/>
              </a:rPr>
              <a:t>. Project Life Cycle - The 5 Process Groups | Adobe Workfront. Retrieved December 2, 2021, from </a:t>
            </a:r>
            <a:r>
              <a:rPr lang="en-US" dirty="0">
                <a:ea typeface="+mn-lt"/>
                <a:cs typeface="+mn-lt"/>
                <a:hlinkClick r:id="rId2"/>
              </a:rPr>
              <a:t>https://www.workfront.com/project-management/life-cycle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Usmani, F. (2021, August 23). </a:t>
            </a:r>
            <a:r>
              <a:rPr lang="en-US" i="1" dirty="0">
                <a:ea typeface="+mn-lt"/>
                <a:cs typeface="+mn-lt"/>
              </a:rPr>
              <a:t>Stakeholder Register in project management</a:t>
            </a:r>
            <a:r>
              <a:rPr lang="en-US" dirty="0">
                <a:ea typeface="+mn-lt"/>
                <a:cs typeface="+mn-lt"/>
              </a:rPr>
              <a:t>. PM Study Circle. Retrieved December 2, 2021, from </a:t>
            </a:r>
            <a:r>
              <a:rPr lang="en-US" dirty="0">
                <a:ea typeface="+mn-lt"/>
                <a:cs typeface="+mn-lt"/>
                <a:hlinkClick r:id="rId3"/>
              </a:rPr>
              <a:t>https://pmstudycircle.com/stakeholder-register-project-management/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Project Management Academy. “The Five Traditional Process Groups Explained.” </a:t>
            </a:r>
            <a:r>
              <a:rPr lang="en-US" i="1" dirty="0">
                <a:ea typeface="+mn-lt"/>
                <a:cs typeface="+mn-lt"/>
              </a:rPr>
              <a:t>Project Management Academy</a:t>
            </a:r>
            <a:r>
              <a:rPr lang="en-US" dirty="0">
                <a:ea typeface="+mn-lt"/>
                <a:cs typeface="+mn-lt"/>
              </a:rPr>
              <a:t>, 15 Sept. 2021, projectmanagementacademy.net/articles/five-traditional-process-groups/. </a:t>
            </a:r>
          </a:p>
          <a:p>
            <a:r>
              <a:rPr lang="en-US" dirty="0">
                <a:ea typeface="+mn-lt"/>
                <a:cs typeface="+mn-lt"/>
              </a:rPr>
              <a:t>Project Management Institute, </a:t>
            </a:r>
            <a:r>
              <a:rPr lang="en-US" i="1" dirty="0">
                <a:ea typeface="+mn-lt"/>
                <a:cs typeface="+mn-lt"/>
              </a:rPr>
              <a:t>A Guide to the Project Management Body of Knowledge      (PMBOK® Guide) - Sixth Edition</a:t>
            </a:r>
            <a:r>
              <a:rPr lang="en-US" dirty="0">
                <a:ea typeface="+mn-lt"/>
                <a:cs typeface="+mn-lt"/>
              </a:rPr>
              <a:t>, Project Management Institute Inc., 2017, Page 23</a:t>
            </a:r>
            <a:r>
              <a:rPr lang="en-US" dirty="0">
                <a:ea typeface="+mn-lt"/>
                <a:cs typeface="+mn-lt"/>
                <a:hlinkClick r:id="rId4"/>
              </a:rPr>
              <a:t>.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7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2B13-A097-459A-9B5E-1557E95B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What is the project life cycle?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B7AF-7A6A-4263-A036-83DEF492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project life cycle includes the steps required for </a:t>
            </a:r>
            <a:r>
              <a:rPr lang="en-US">
                <a:ea typeface="+mn-lt"/>
                <a:cs typeface="+mn-lt"/>
                <a:hlinkClick r:id="rId2"/>
              </a:rPr>
              <a:t>project managers</a:t>
            </a:r>
            <a:r>
              <a:rPr lang="en-US">
                <a:ea typeface="+mn-lt"/>
                <a:cs typeface="+mn-lt"/>
              </a:rPr>
              <a:t> to successfully manage a project from start to finish. There are 5 phases to the project life cycle (also called the 5 process groups). Each of these project phases represents a group of interrelated processes that must take place. 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4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603B-6F94-46C4-83C0-07F2D91D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The 5 process groups of project management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679EB-445B-4BE2-BA27-FF0FFB7A4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328896D2-FEC8-4F9B-901B-E89A4C94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18" y="2505538"/>
            <a:ext cx="62103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2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99C-F130-40DD-878A-431CC28B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Initiating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2F26-0591-4F62-AFE2-79EA0A952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5418666" cy="40878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The initiating phase of the project life cycle consists of just two separate processes: the project charter and stakeholder register. 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The point of this phase is to determine the vision for your project, document what you hope to accomplish, and secure approvals from a sanctioning stakeholder. </a:t>
            </a:r>
            <a:endParaRPr lang="en-US" sz="2400"/>
          </a:p>
          <a:p>
            <a:endParaRPr lang="en-US"/>
          </a:p>
        </p:txBody>
      </p:sp>
      <p:pic>
        <p:nvPicPr>
          <p:cNvPr id="1026" name="Picture 2" descr="Initiating System Loading Tech Intro Template +DOWNLOAD GIF | Gfycat">
            <a:extLst>
              <a:ext uri="{FF2B5EF4-FFF2-40B4-BE49-F238E27FC236}">
                <a16:creationId xmlns:a16="http://schemas.microsoft.com/office/drawing/2014/main" id="{D1F7E618-E40A-4E1A-A953-CDC0E5AC6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638" y="2429041"/>
            <a:ext cx="3077207" cy="230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7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B1625-AAF8-4E8D-A8EC-2AE84A42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What is a project charter?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BB7F-B277-4957-B3A4-4D0D29C21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803677" cy="4224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A project charter is a short, straightforward document that serves as the foundation for a project.</a:t>
            </a:r>
            <a:endParaRPr lang="en-US" sz="2800"/>
          </a:p>
          <a:p>
            <a:r>
              <a:rPr lang="en-US" sz="2800">
                <a:ea typeface="+mn-lt"/>
                <a:cs typeface="+mn-lt"/>
              </a:rPr>
              <a:t>The project charter functions as both the project’s internal marketing tool and reference guide.</a:t>
            </a:r>
            <a:endParaRPr lang="en-US" sz="2800"/>
          </a:p>
          <a:p>
            <a:endParaRPr lang="en-US"/>
          </a:p>
        </p:txBody>
      </p:sp>
      <p:pic>
        <p:nvPicPr>
          <p:cNvPr id="2056" name="Picture 8" descr="Tally Invoice Customization | DS SOFTWARE Best and free of support and  query...">
            <a:extLst>
              <a:ext uri="{FF2B5EF4-FFF2-40B4-BE49-F238E27FC236}">
                <a16:creationId xmlns:a16="http://schemas.microsoft.com/office/drawing/2014/main" id="{0251DA18-E1D1-47F1-832C-105B723E3A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012" y="1774658"/>
            <a:ext cx="2767262" cy="207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 GIFs - Get the best gif on GIFER">
            <a:extLst>
              <a:ext uri="{FF2B5EF4-FFF2-40B4-BE49-F238E27FC236}">
                <a16:creationId xmlns:a16="http://schemas.microsoft.com/office/drawing/2014/main" id="{9D4C7FA4-B211-4F6D-B5CE-B8AA9B48BB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76" y="3850105"/>
            <a:ext cx="2546684" cy="1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48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6E6D-2011-4424-B262-FBD93E45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What’s included in a project charter?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C8168-6A5A-435B-8461-32C307ADA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Business case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Project scope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Deliverables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Objectives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Resources needed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Milestone plan and timeline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Cost estimate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Risks and issues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Dependencies</a:t>
            </a:r>
            <a:endParaRPr lang="en-US"/>
          </a:p>
          <a:p>
            <a:endParaRPr lang="en-US"/>
          </a:p>
        </p:txBody>
      </p:sp>
      <p:pic>
        <p:nvPicPr>
          <p:cNvPr id="3074" name="Picture 2" descr="What Is Project Charter and Its Importance? - PMP/CAPM by Mudassir Iqbal">
            <a:extLst>
              <a:ext uri="{FF2B5EF4-FFF2-40B4-BE49-F238E27FC236}">
                <a16:creationId xmlns:a16="http://schemas.microsoft.com/office/drawing/2014/main" id="{C1C987B0-F7F3-4158-93FF-A9A33AA5B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684" y="1903663"/>
            <a:ext cx="4264994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54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557B-928B-4C85-BE91-932E389E2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What is a Stakeholder Register?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EFBED-7E4C-4DC5-8E5E-431BF0DA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69138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A stakeholder register is a project document with pertinent information about the project stakeholders.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It identifies the people, groups, and organizations that have any interest in the project or its outcome.</a:t>
            </a:r>
            <a:endParaRPr lang="en-US" sz="2400"/>
          </a:p>
          <a:p>
            <a:endParaRPr lang="en-US"/>
          </a:p>
        </p:txBody>
      </p:sp>
      <p:pic>
        <p:nvPicPr>
          <p:cNvPr id="4098" name="Picture 2" descr="Sustainability and social cohesion - Sofidel">
            <a:extLst>
              <a:ext uri="{FF2B5EF4-FFF2-40B4-BE49-F238E27FC236}">
                <a16:creationId xmlns:a16="http://schemas.microsoft.com/office/drawing/2014/main" id="{A1922089-EE2B-476B-9327-A433423D17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602" y="4620126"/>
            <a:ext cx="4038145" cy="20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220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25DC-60F7-4EFB-AE65-DE2E4477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 stakeholder register can have the following information of stakeholders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8AAC42-C19D-44BA-BE41-5D60E018BE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604845"/>
              </p:ext>
            </p:extLst>
          </p:nvPr>
        </p:nvGraphicFramePr>
        <p:xfrm>
          <a:off x="232165" y="2103079"/>
          <a:ext cx="9906422" cy="3603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48">
                  <a:extLst>
                    <a:ext uri="{9D8B030D-6E8A-4147-A177-3AD203B41FA5}">
                      <a16:colId xmlns:a16="http://schemas.microsoft.com/office/drawing/2014/main" val="527815768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1281067876"/>
                    </a:ext>
                  </a:extLst>
                </a:gridCol>
                <a:gridCol w="777873">
                  <a:extLst>
                    <a:ext uri="{9D8B030D-6E8A-4147-A177-3AD203B41FA5}">
                      <a16:colId xmlns:a16="http://schemas.microsoft.com/office/drawing/2014/main" val="4185777986"/>
                    </a:ext>
                  </a:extLst>
                </a:gridCol>
                <a:gridCol w="1127122">
                  <a:extLst>
                    <a:ext uri="{9D8B030D-6E8A-4147-A177-3AD203B41FA5}">
                      <a16:colId xmlns:a16="http://schemas.microsoft.com/office/drawing/2014/main" val="36329211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596688624"/>
                    </a:ext>
                  </a:extLst>
                </a:gridCol>
                <a:gridCol w="1635123">
                  <a:extLst>
                    <a:ext uri="{9D8B030D-6E8A-4147-A177-3AD203B41FA5}">
                      <a16:colId xmlns:a16="http://schemas.microsoft.com/office/drawing/2014/main" val="58207899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907251932"/>
                    </a:ext>
                  </a:extLst>
                </a:gridCol>
                <a:gridCol w="2080056">
                  <a:extLst>
                    <a:ext uri="{9D8B030D-6E8A-4147-A177-3AD203B41FA5}">
                      <a16:colId xmlns:a16="http://schemas.microsoft.com/office/drawing/2014/main" val="3158337799"/>
                    </a:ext>
                  </a:extLst>
                </a:gridCol>
              </a:tblGrid>
              <a:tr h="132243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Names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Titles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Roles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Interests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Power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Requirements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Expectations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Type of influence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18556"/>
                  </a:ext>
                </a:extLst>
              </a:tr>
              <a:tr h="760398">
                <a:tc>
                  <a:txBody>
                    <a:bodyPr/>
                    <a:lstStyle/>
                    <a:p>
                      <a:r>
                        <a:rPr lang="en-US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Project 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Weekly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Proven Data with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56124"/>
                  </a:ext>
                </a:extLst>
              </a:tr>
              <a:tr h="760398">
                <a:tc>
                  <a:txBody>
                    <a:bodyPr/>
                    <a:lstStyle/>
                    <a:p>
                      <a:r>
                        <a:rPr lang="en-US"/>
                        <a:t>Judy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IT 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Monthly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New IT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735425"/>
                  </a:ext>
                </a:extLst>
              </a:tr>
              <a:tr h="760398">
                <a:tc>
                  <a:txBody>
                    <a:bodyPr/>
                    <a:lstStyle/>
                    <a:p>
                      <a:r>
                        <a:rPr lang="en-US"/>
                        <a:t>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HR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HR 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Weekly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More employers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017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1754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B6ED592E108C4DAB53BB278B63C124" ma:contentTypeVersion="2" ma:contentTypeDescription="Create a new document." ma:contentTypeScope="" ma:versionID="4ed4f237d140e2f49918872514da9bd0">
  <xsd:schema xmlns:xsd="http://www.w3.org/2001/XMLSchema" xmlns:xs="http://www.w3.org/2001/XMLSchema" xmlns:p="http://schemas.microsoft.com/office/2006/metadata/properties" xmlns:ns2="e3dcb926-32cb-4378-b1f4-c8e4d56e5407" targetNamespace="http://schemas.microsoft.com/office/2006/metadata/properties" ma:root="true" ma:fieldsID="8561849f11805b2c8aab26af1b63f325" ns2:_="">
    <xsd:import namespace="e3dcb926-32cb-4378-b1f4-c8e4d56e54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dcb926-32cb-4378-b1f4-c8e4d56e54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F324CE-FF9D-4D58-B72C-1384CC2C41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8F8604-FBE1-4A2D-B84D-A528C268749B}">
  <ds:schemaRefs>
    <ds:schemaRef ds:uri="e3dcb926-32cb-4378-b1f4-c8e4d56e540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9F8A36-46C5-4FF8-B6D1-0F55C7731CA0}">
  <ds:schemaRefs>
    <ds:schemaRef ds:uri="e3dcb926-32cb-4378-b1f4-c8e4d56e540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Facet</vt:lpstr>
      <vt:lpstr>Five Project Management Process Groups</vt:lpstr>
      <vt:lpstr>Project Life Cycle</vt:lpstr>
      <vt:lpstr>What is the project life cycle?</vt:lpstr>
      <vt:lpstr>The 5 process groups of project management</vt:lpstr>
      <vt:lpstr>Initiating </vt:lpstr>
      <vt:lpstr>What is a project charter?</vt:lpstr>
      <vt:lpstr>What’s included in a project charter?</vt:lpstr>
      <vt:lpstr>What is a Stakeholder Register?</vt:lpstr>
      <vt:lpstr>A stakeholder register can have the following information of stakeholders</vt:lpstr>
      <vt:lpstr>Planning</vt:lpstr>
      <vt:lpstr>Planning cont.</vt:lpstr>
      <vt:lpstr>Executing</vt:lpstr>
      <vt:lpstr>Executing cont.</vt:lpstr>
      <vt:lpstr>Executing cont.</vt:lpstr>
      <vt:lpstr>Monitoring/ Controlling</vt:lpstr>
      <vt:lpstr>Monitoring/ Controlling cont.</vt:lpstr>
      <vt:lpstr>Closing</vt:lpstr>
      <vt:lpstr>Closing</vt:lpstr>
      <vt:lpstr>Five Project Management Process Groups, Conclusion 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</cp:revision>
  <dcterms:created xsi:type="dcterms:W3CDTF">2021-11-09T20:01:21Z</dcterms:created>
  <dcterms:modified xsi:type="dcterms:W3CDTF">2021-12-06T00:10:45Z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0x010100CBB6ED592E108C4DAB53BB278B63C124</vt:lpwstr>
  </property>
</Properties>
</file>